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81" r:id="rId3"/>
    <p:sldId id="259" r:id="rId4"/>
    <p:sldId id="265" r:id="rId5"/>
    <p:sldId id="270" r:id="rId6"/>
    <p:sldId id="272" r:id="rId7"/>
    <p:sldId id="302" r:id="rId8"/>
    <p:sldId id="304" r:id="rId9"/>
    <p:sldId id="303" r:id="rId10"/>
    <p:sldId id="257" r:id="rId11"/>
    <p:sldId id="269" r:id="rId12"/>
    <p:sldId id="277" r:id="rId13"/>
    <p:sldId id="285" r:id="rId14"/>
    <p:sldId id="286" r:id="rId15"/>
    <p:sldId id="288" r:id="rId16"/>
    <p:sldId id="305" r:id="rId17"/>
    <p:sldId id="289" r:id="rId18"/>
    <p:sldId id="290" r:id="rId19"/>
    <p:sldId id="282" r:id="rId20"/>
    <p:sldId id="276" r:id="rId21"/>
    <p:sldId id="273" r:id="rId22"/>
    <p:sldId id="27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214"/>
    <a:srgbClr val="E4A805"/>
    <a:srgbClr val="E44405"/>
    <a:srgbClr val="996721"/>
    <a:srgbClr val="DBA005"/>
    <a:srgbClr val="7156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 varScale="1">
        <p:scale>
          <a:sx n="59" d="100"/>
          <a:sy n="59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D5CBB4-CC9F-40DA-B9C7-9017E7CE8382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BBEB72-6ECC-433D-92A1-6029EB26A92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AE10E-D0DC-41B2-A188-26980EF30385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DE7B-30BE-4DFE-A452-75E62EF0EE49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A422-144C-439A-9C5F-233570CDDD9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5BF0-B0DF-46F6-8655-C369E8C70266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3497-286C-41F1-AE56-5F269D3040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3EE-3E60-4BBC-83BC-FDA96E4C86D0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6A2F-5F94-47E0-A80C-3B323F478C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5E3CC9-38EE-4649-A878-5E013A8518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275111-A397-4AEE-8FCA-DFA418909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5609E0-89F8-4B45-A25E-3FAC93B38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869A-E1D2-4AB7-9DF3-AF8263A51C2D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EE94-7494-48E1-87EB-6F3CEFB86E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AE27-15B3-4DD9-896D-4B3C367FE584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243B-4B59-47EF-AAE5-ACE682A1D7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BA53-E85B-4FC5-BCD7-16E5F5F85373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4941-E608-4201-8DC4-E761D7A83B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9DE0-A08B-4F20-94ED-4D9185064BA6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B871-73A9-417D-B2F8-FFFDBEB000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B18C-DD2D-4055-A5B4-082A02600A54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D606-1C21-4748-BAC9-C99BE842D9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A6C6-DD6F-4A77-82EC-B3968AFD6B24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5B67-3D90-4654-8DFD-5685D95908C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FA4D-C42E-477E-9219-F21E91CC84F0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280-8147-4AF6-B897-5C9008DE73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984F-F032-49CB-A5B1-88F4BF9EB53D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6D85-A3C2-4D92-A366-3478D7E358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AA943-F2E5-43CA-AFBC-709DEEC9AB50}" type="datetimeFigureOut">
              <a:rPr lang="fr-FR"/>
              <a:pPr>
                <a:defRPr/>
              </a:pPr>
              <a:t>01/02/2016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214F1-3F5B-4C17-AEEF-45AF18469D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L:\&#1057;&#1077;&#1084;&#1080;&#1085;&#1072;&#1088;%20&#1080;&#1089;&#1090;&#1086;&#1088;&#1080;&#1082;&#1086;&#1074;\&#1074;&#1080;&#1076;&#1077;&#1086;&#1082;&#1083;&#1080;&#1087;%20&#1084;&#1091;&#1079;&#1099;&#1082;&#1072;%20&#1094;&#1074;&#1077;&#1090;&#1086;&#1074;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L:\&#1057;&#1077;&#1084;&#1080;&#1085;&#1072;&#1088;%20&#1080;&#1089;&#1090;&#1086;&#1088;&#1080;&#1082;&#1086;&#1074;\&#1074;&#1080;&#1076;&#1077;&#1086;&#1082;&#1083;&#1080;&#1087;%20&#1084;&#1091;&#1079;&#1099;&#1082;&#1072;%20&#1094;&#1074;&#1077;&#1090;&#1086;&#1074;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lopp.ru/uploads/posts/2008-09/1222463883_3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.labirint.ru/images/comments_pic/0849/013lab5vph1228162225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3048000"/>
          </a:xfrm>
        </p:spPr>
        <p:txBody>
          <a:bodyPr/>
          <a:lstStyle/>
          <a:p>
            <a:r>
              <a:rPr lang="ru-RU" sz="8000" b="1" dirty="0">
                <a:solidFill>
                  <a:srgbClr val="C00000"/>
                </a:solidFill>
              </a:rPr>
              <a:t>Экономика </a:t>
            </a:r>
            <a:br>
              <a:rPr lang="ru-RU" sz="8000" b="1" dirty="0">
                <a:solidFill>
                  <a:srgbClr val="C00000"/>
                </a:solidFill>
              </a:rPr>
            </a:br>
            <a:r>
              <a:rPr lang="ru-RU" sz="8000" b="1" dirty="0">
                <a:solidFill>
                  <a:srgbClr val="C00000"/>
                </a:solidFill>
              </a:rPr>
              <a:t>и её основные участники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нужна экономика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42928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Экономический продукт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изделие, товар, услуга, удовлетворяющая ту или иную потребность человека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организации (ведения) хозяйства: </a:t>
            </a:r>
          </a:p>
          <a:p>
            <a:pPr>
              <a:buNone/>
            </a:pPr>
            <a:endParaRPr lang="fr-C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143512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143512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Товарное хозяйство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85984" y="4071942"/>
            <a:ext cx="142876" cy="1000132"/>
          </a:xfrm>
          <a:prstGeom prst="downArrow">
            <a:avLst/>
          </a:prstGeom>
          <a:solidFill>
            <a:srgbClr val="E4A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86578" y="4000504"/>
            <a:ext cx="142876" cy="10715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14327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хозяйство-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способ организации жизни людей, при котором всё необходимое для жизнедеятельности производится ими самими и только для собственного потребления. 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54535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useum.fondpotanin.ru/upload/iblock/c59/plug%20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19558"/>
            <a:ext cx="3917922" cy="2938442"/>
          </a:xfrm>
          <a:prstGeom prst="rect">
            <a:avLst/>
          </a:prstGeom>
          <a:noFill/>
        </p:spPr>
      </p:pic>
      <p:pic>
        <p:nvPicPr>
          <p:cNvPr id="32772" name="Picture 4" descr="http://cs406216.vk.me/v406216595/1c8d/-VEz_l9DF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235" y="4000505"/>
            <a:ext cx="4943765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твоя семья использует выращенные на даче продукты, можно ли утверждать, что у вас – натуральное хозяйство?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«Путешествие в прошлое» –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учебник, стр. 132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недостатки натурального хозяйства?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2" name="Picture 4" descr="http://www.conslondra.esteri.it/NR/rdonlyres/1FFFD26E-9121-495D-A78B-0E0F3247617F/54597/PuntodiDomanda300x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4851" y="2285992"/>
            <a:ext cx="332914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342902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Товарное хозяйство-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способ организации экономической жизни общества, при котором люди, специализируясь в определённых видах деятельности, производят товары и оказывают услуги  для обмена друг с другом.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50006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nternetgeo.info/image12/1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876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29618" cy="1296974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Приведите примеры специализации людей в определённых видах деятельности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Цены на зерно растут в ходе товарных интервенц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538659" cy="2685446"/>
          </a:xfrm>
          <a:prstGeom prst="rect">
            <a:avLst/>
          </a:prstGeom>
          <a:noFill/>
        </p:spPr>
      </p:pic>
      <p:pic>
        <p:nvPicPr>
          <p:cNvPr id="37894" name="Picture 6" descr="За первое полугодие 2012 года «Сладковское хозяйство»  выловило 401 тонну рыбы, в планах – до конца года довести данный показатель до тысячи тонн || Фото Елены Данильчен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714752"/>
            <a:ext cx="4407164" cy="293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" y="228600"/>
            <a:ext cx="8686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Впервые заговорили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об экономике как  о науке</a:t>
            </a:r>
          </a:p>
          <a:p>
            <a:pPr algn="ctr"/>
            <a:endParaRPr lang="ru-RU" sz="3200" b="1">
              <a:solidFill>
                <a:schemeClr val="bg1"/>
              </a:solidFill>
            </a:endParaRP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       </a:t>
            </a:r>
            <a:r>
              <a:rPr lang="ru-RU" sz="3600" b="1">
                <a:solidFill>
                  <a:srgbClr val="FFFF00"/>
                </a:solidFill>
              </a:rPr>
              <a:t>Ксенофонт                Аристотель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участники экономики</a:t>
            </a:r>
            <a:endParaRPr lang="fr-CA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5721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Прозводитель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000240"/>
            <a:ext cx="3500462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одитель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тот, кто участвует в создании товаров или указании услуг.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тот,  кто участвует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создании товаров или указании услуг.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2000240"/>
            <a:ext cx="3929090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тот, кто использует товары и услуги для удовлетворения своих потребностей.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285860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Потребитель 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00298" y="857232"/>
            <a:ext cx="71438" cy="5000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43636" y="857232"/>
            <a:ext cx="71438" cy="50006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www.hsn.ru/assets/images/all_head/IMG_04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256"/>
            <a:ext cx="3537120" cy="2337575"/>
          </a:xfrm>
          <a:prstGeom prst="rect">
            <a:avLst/>
          </a:prstGeom>
          <a:noFill/>
        </p:spPr>
      </p:pic>
      <p:pic>
        <p:nvPicPr>
          <p:cNvPr id="11268" name="Picture 4" descr="http://patriot-dnipro.ru/files/2011/03/19/prava/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291767"/>
            <a:ext cx="2428892" cy="236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Конституция РФ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5400"/>
              <a:t>Статья 34</a:t>
            </a:r>
          </a:p>
          <a:p>
            <a:r>
              <a:rPr lang="ru-RU" sz="5400"/>
              <a:t>Статья 35</a:t>
            </a:r>
          </a:p>
          <a:p>
            <a:r>
              <a:rPr lang="ru-RU" sz="5400"/>
              <a:t>Статья 36</a:t>
            </a:r>
          </a:p>
          <a:p>
            <a:r>
              <a:rPr lang="ru-RU" sz="5400"/>
              <a:t>Статья 37</a:t>
            </a:r>
          </a:p>
        </p:txBody>
      </p:sp>
      <p:pic>
        <p:nvPicPr>
          <p:cNvPr id="12292" name="Picture 4" descr="конститу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49091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>
                <a:solidFill>
                  <a:srgbClr val="FF0000"/>
                </a:solidFill>
              </a:rPr>
              <a:t>Законы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ru-RU" sz="4800" b="1"/>
              <a:t>Конституция РФ</a:t>
            </a:r>
          </a:p>
          <a:p>
            <a:r>
              <a:rPr lang="ru-RU" sz="4800" b="1"/>
              <a:t>Закон о защите прав потребителя</a:t>
            </a:r>
          </a:p>
          <a:p>
            <a:r>
              <a:rPr lang="ru-RU" sz="4800" b="1"/>
              <a:t>Гражданский кодекс</a:t>
            </a:r>
          </a:p>
          <a:p>
            <a:r>
              <a:rPr lang="ru-RU" sz="4800" b="1"/>
              <a:t>Трудовой кодекс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ли один человек быть одновременно и производителем, и потребителем, т.е. выполнять обе роли?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Назовите, что общего между производителем и потребителем.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 чём различия?</a:t>
            </a:r>
          </a:p>
          <a:p>
            <a:endParaRPr lang="ru-RU" dirty="0"/>
          </a:p>
        </p:txBody>
      </p:sp>
      <p:pic>
        <p:nvPicPr>
          <p:cNvPr id="9218" name="Picture 2" descr="http://www.fit-4-all.gr/images/stories/erotimatologio-evexias-herba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14752"/>
            <a:ext cx="2643206" cy="28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dirty="0" smtClean="0">
              <a:solidFill>
                <a:srgbClr val="99672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883031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662" y="857232"/>
            <a:ext cx="735811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/>
              <a:t>1. Что такое экономика.</a:t>
            </a:r>
          </a:p>
          <a:p>
            <a:r>
              <a:rPr lang="ru-RU" sz="2800" dirty="0" smtClean="0"/>
              <a:t>Основные сферы экономики.</a:t>
            </a:r>
          </a:p>
          <a:p>
            <a:pPr lvl="0"/>
            <a:r>
              <a:rPr lang="ru-RU" sz="2800" dirty="0" smtClean="0"/>
              <a:t> 2. Зачем нужна экономика</a:t>
            </a:r>
          </a:p>
          <a:p>
            <a:r>
              <a:rPr lang="ru-RU" sz="2800" dirty="0" smtClean="0"/>
              <a:t>Натуральное и товарное хозяйство</a:t>
            </a:r>
          </a:p>
          <a:p>
            <a:pPr lvl="0"/>
            <a:r>
              <a:rPr lang="ru-RU" sz="2800" dirty="0" smtClean="0"/>
              <a:t>3. Основные участники экономики</a:t>
            </a:r>
          </a:p>
          <a:p>
            <a:pPr lvl="0"/>
            <a:r>
              <a:rPr lang="ru-RU" sz="2800" dirty="0" smtClean="0"/>
              <a:t>4. Экономические ресурсы.</a:t>
            </a:r>
          </a:p>
          <a:p>
            <a:r>
              <a:rPr lang="ru-RU" sz="2800" dirty="0" smtClean="0"/>
              <a:t>5. Главное правило экономики. – в конце урока мы должны вместе  его вывести, сформулировать</a:t>
            </a:r>
          </a:p>
          <a:p>
            <a:pPr marL="342900" indent="-34290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571504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Производитель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заинтересован организовать свою деятельность таким образом, чтобы получить планируемый результат при наименьших затратах всех средств, необходимых для производства товаров и оказания услуг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Потребитель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свою очередь стремится извлечь как можно большую пользу от потребления товаров и услуг,  при этом удовлетворить свои потребности с наименьшими затратами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011618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119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Заполните таблицу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00108"/>
          <a:ext cx="9144000" cy="585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5392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DB2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Натуральное хозяйство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DB2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 хозяйство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DB214"/>
                    </a:solidFill>
                  </a:tcPr>
                </a:tc>
              </a:tr>
              <a:tr h="105392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производит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92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потребляет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470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производят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3141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Какова </a:t>
                      </a:r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производитель-ность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011618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119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-62693"/>
          <a:ext cx="9144000" cy="692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49"/>
                <a:gridCol w="2928958"/>
                <a:gridCol w="3428993"/>
              </a:tblGrid>
              <a:tr h="100757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DB2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Натуральное хозяйство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DB2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 хозяйство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DB214"/>
                    </a:solidFill>
                  </a:tcPr>
                </a:tc>
              </a:tr>
              <a:tr h="1267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производит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Производители – члены семьи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применением наёмной рабочей силы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56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потребляет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для самих себя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Для массового потребления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07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производят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Традиционными методами</a:t>
                      </a: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техники для увеличения</a:t>
                      </a: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количества продукции и получения прибыли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762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Какова </a:t>
                      </a:r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производитель-ность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Обычно </a:t>
                      </a:r>
                    </a:p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высокая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Стремление к повышению производительности труда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915400" cy="1295400"/>
          </a:xfrm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</a:rPr>
              <a:t>Правила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самостоятельной работы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81200"/>
            <a:ext cx="7848600" cy="43434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4400"/>
              <a:t>Плохих идей не бывает. </a:t>
            </a:r>
          </a:p>
          <a:p>
            <a:pPr algn="l">
              <a:buFont typeface="Wingdings" pitchFamily="2" charset="2"/>
              <a:buChar char="Ø"/>
            </a:pPr>
            <a:r>
              <a:rPr lang="ru-RU" sz="4400" dirty="0"/>
              <a:t>Мыслите творчески. </a:t>
            </a:r>
          </a:p>
          <a:p>
            <a:pPr algn="l">
              <a:buFont typeface="Wingdings" pitchFamily="2" charset="2"/>
              <a:buChar char="Ø"/>
            </a:pPr>
            <a:r>
              <a:rPr lang="ru-RU" sz="4400" dirty="0"/>
              <a:t>Рискуйте. </a:t>
            </a:r>
          </a:p>
          <a:p>
            <a:pPr algn="l">
              <a:buFont typeface="Wingdings" pitchFamily="2" charset="2"/>
              <a:buChar char="Ø"/>
            </a:pPr>
            <a:r>
              <a:rPr lang="ru-RU" sz="4400" dirty="0"/>
              <a:t>Не критикуйте.</a:t>
            </a:r>
          </a:p>
        </p:txBody>
      </p:sp>
      <p:pic>
        <p:nvPicPr>
          <p:cNvPr id="13316" name="Picture 4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962400"/>
            <a:ext cx="2125663" cy="221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2" name="Group 3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155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ресурсы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Ограниченность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Человеческая физическая и умственная деятельность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Природные ресурсы планеты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производства: станки, здания, деньги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1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Инициативность, умение вести экономическую деятельность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0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453" name="Group 117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036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ресурсы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Ограниченность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Человеческая физическая и умственная деятельность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(возраст, пол, способности, смертность)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Природные ресурсы планеты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производства: станки, здания, деньги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изнашиваются, тратятся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Инициативность, умение вести экономическую деятельность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не все люди одинаково способны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49" name="видеоклип музыка цветов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915400" y="6686550"/>
            <a:ext cx="228600" cy="171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44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82000" cy="6553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>
                <a:solidFill>
                  <a:srgbClr val="FF0000"/>
                </a:solidFill>
              </a:rPr>
              <a:t>Чтобы удовлетворить </a:t>
            </a:r>
          </a:p>
          <a:p>
            <a:pPr algn="ctr">
              <a:buFont typeface="Wingdings" pitchFamily="2" charset="2"/>
              <a:buNone/>
            </a:pPr>
            <a:endParaRPr lang="ru-RU" sz="4400" b="1" dirty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dirty="0">
                <a:solidFill>
                  <a:srgbClr val="FF0000"/>
                </a:solidFill>
              </a:rPr>
              <a:t>потребности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>
                <a:solidFill>
                  <a:srgbClr val="FF0000"/>
                </a:solidFill>
              </a:rPr>
              <a:t>человека, нужно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>
                <a:solidFill>
                  <a:srgbClr val="FF0000"/>
                </a:solidFill>
              </a:rPr>
              <a:t>рационально использовать </a:t>
            </a:r>
          </a:p>
          <a:p>
            <a:pPr algn="ctr">
              <a:buFont typeface="Wingdings" pitchFamily="2" charset="2"/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dirty="0">
                <a:solidFill>
                  <a:srgbClr val="FF0000"/>
                </a:solidFill>
              </a:rPr>
              <a:t>ресурсы.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неограниченные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524000" y="4495800"/>
            <a:ext cx="594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ограниченные</a:t>
            </a:r>
          </a:p>
        </p:txBody>
      </p:sp>
      <p:pic>
        <p:nvPicPr>
          <p:cNvPr id="16394" name="видеоклип музыка цветов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991600" y="6743700"/>
            <a:ext cx="152400" cy="1143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video>
          </p:childTnLst>
        </p:cTn>
      </p:par>
    </p:tnLst>
    <p:bldLst>
      <p:bldP spid="16388" grpId="0" animBg="1"/>
      <p:bldP spid="163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991600" cy="5715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4000"/>
              <a:t>1.Что из перечисленного нельзя охарактеризовать как природные ресурсы?</a:t>
            </a:r>
          </a:p>
          <a:p>
            <a:pPr marL="609600" indent="-609600">
              <a:buFont typeface="Wingdings" pitchFamily="2" charset="2"/>
              <a:buNone/>
            </a:pPr>
            <a:endParaRPr lang="ru-RU" sz="4000"/>
          </a:p>
          <a:p>
            <a:pPr marL="609600" indent="-609600">
              <a:buFont typeface="Wingdings" pitchFamily="2" charset="2"/>
              <a:buNone/>
            </a:pPr>
            <a:r>
              <a:rPr lang="ru-RU" sz="4000"/>
              <a:t>     А. нефть</a:t>
            </a:r>
            <a:br>
              <a:rPr lang="ru-RU" sz="4000"/>
            </a:br>
            <a:r>
              <a:rPr lang="ru-RU" sz="4000"/>
              <a:t>Б. природный газ</a:t>
            </a:r>
            <a:br>
              <a:rPr lang="ru-RU" sz="4000"/>
            </a:br>
            <a:r>
              <a:rPr lang="ru-RU" sz="4000"/>
              <a:t>В. уголь</a:t>
            </a:r>
            <a:br>
              <a:rPr lang="ru-RU" sz="4000"/>
            </a:br>
            <a:r>
              <a:rPr lang="ru-RU" sz="4000"/>
              <a:t>Г. бензин</a:t>
            </a:r>
          </a:p>
          <a:p>
            <a:pPr marL="609600" indent="-609600">
              <a:buFont typeface="Wingdings" pitchFamily="2" charset="2"/>
              <a:buNone/>
            </a:pPr>
            <a:endParaRPr lang="ru-RU" sz="4000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09600" y="4953000"/>
            <a:ext cx="762000" cy="69215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4000"/>
              <a:t>Человек, создающий экономические продукты:</a:t>
            </a:r>
          </a:p>
          <a:p>
            <a:pPr marL="609600" indent="-609600">
              <a:buFont typeface="Wingdings" pitchFamily="2" charset="2"/>
              <a:buNone/>
            </a:pPr>
            <a:endParaRPr lang="ru-RU" sz="4000"/>
          </a:p>
          <a:p>
            <a:pPr marL="609600" indent="-609600">
              <a:buFont typeface="Wingdings" pitchFamily="2" charset="2"/>
              <a:buNone/>
            </a:pPr>
            <a:r>
              <a:rPr lang="ru-RU" sz="4000"/>
              <a:t>    А. покупатель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/>
              <a:t>    Б. производитель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/>
              <a:t>    В. потребитель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/>
              <a:t>    Г. перекупщик</a:t>
            </a:r>
          </a:p>
          <a:p>
            <a:pPr marL="609600" indent="-609600"/>
            <a:endParaRPr lang="ru-RU" sz="4000" b="1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914400" y="3200400"/>
            <a:ext cx="762000" cy="69215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Статья 34 п.1 Конституции РФ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/>
              <a:t>Каждый имеет ________ на свободное использование своих способностей и ______________ для предпринимательской и иной не запрещенной законом _______________ деятельности. 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4267200" y="1752600"/>
            <a:ext cx="1876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право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381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имущества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609600" y="5334000"/>
            <a:ext cx="419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экономической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экономика?</a:t>
            </a:r>
            <a:endParaRPr lang="fr-C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117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Эконо́мика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в переводе с древнегреческого:  «дом» и  «правило», «закон»,  буквально - «правила ведения хозяйства»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Найдите, как в словаре объясняется  значение слова «экономика».            </a:t>
            </a:r>
            <a:endParaRPr lang="ru-RU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/>
              <a:t> </a:t>
            </a:r>
            <a:endParaRPr lang="fr-CA" sz="2800" b="1" dirty="0" smtClean="0">
              <a:solidFill>
                <a:srgbClr val="9967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vseodetyah.com/editorfiles/igra-monopoliya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4500570"/>
            <a:ext cx="3476616" cy="216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Статья 37 п.1 Конституции РФ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/>
              <a:t>Труд_____________. </a:t>
            </a:r>
          </a:p>
          <a:p>
            <a:pPr>
              <a:buFont typeface="Wingdings" pitchFamily="2" charset="2"/>
              <a:buNone/>
            </a:pPr>
            <a:r>
              <a:rPr lang="ru-RU" sz="4000" b="1"/>
              <a:t>Каждый имеет право свободно распоряжаться своими ___________________ к труду, выбирать род деятельности и ____________________. 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2971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свободен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066800" y="3581400"/>
            <a:ext cx="510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способностями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295400" y="4876800"/>
            <a:ext cx="541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профессию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uk-UA" b="1" i="1">
                <a:solidFill>
                  <a:srgbClr val="0066FF"/>
                </a:solidFill>
              </a:rPr>
              <a:t>М  О  Л  О  Д  Ц  Ы !!!</a:t>
            </a:r>
            <a:endParaRPr lang="ru-RU" b="1" i="1">
              <a:solidFill>
                <a:srgbClr val="0066FF"/>
              </a:solidFill>
            </a:endParaRPr>
          </a:p>
        </p:txBody>
      </p:sp>
      <p:pic>
        <p:nvPicPr>
          <p:cNvPr id="26627" name="Picture 3" descr="b5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1447800"/>
            <a:ext cx="1870075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Домашнее задание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4000" b="1" dirty="0"/>
              <a:t>параграф 8,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b="1" dirty="0"/>
              <a:t>задание №2,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b="1" dirty="0"/>
              <a:t>подобрать газетные статьи о людях труда.</a:t>
            </a:r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Хозяйство                             Область знаний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dirty="0" smtClean="0">
              <a:solidFill>
                <a:srgbClr val="99672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883031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  определения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Экономика – это умения …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Экономика – это знания о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14546" y="128586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72132" y="1285860"/>
            <a:ext cx="842962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смайлик с вопрос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357694"/>
            <a:ext cx="2238375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сферы экономики: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91174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Обмен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Потребление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Иллюстрации в учебнике, стр. 130 - 131 </a:t>
            </a:r>
          </a:p>
          <a:p>
            <a:endParaRPr lang="ru-RU" dirty="0"/>
          </a:p>
        </p:txBody>
      </p:sp>
      <p:pic>
        <p:nvPicPr>
          <p:cNvPr id="4" name="Picture 14" descr="http://www.kraskizhizni.com/f/img12/knigi-econom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1928802"/>
            <a:ext cx="3929057" cy="266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сферы экономики: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hlebchel.ru/uploads/posts/2013-12/1387212283_121082006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4579237" cy="2076447"/>
          </a:xfrm>
          <a:prstGeom prst="rect">
            <a:avLst/>
          </a:prstGeom>
          <a:noFill/>
        </p:spPr>
      </p:pic>
      <p:pic>
        <p:nvPicPr>
          <p:cNvPr id="5" name="Picture 2" descr="http://novorogdenniy.ru/img/blog/1327677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3214710" cy="214314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57158" y="2786058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5643570" y="2786058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1" name="Picture 2" descr="http://www.sfga.ru/i/bak/serv/image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732612"/>
            <a:ext cx="3929090" cy="2946819"/>
          </a:xfrm>
          <a:prstGeom prst="rect">
            <a:avLst/>
          </a:prstGeom>
          <a:noFill/>
        </p:spPr>
      </p:pic>
      <p:pic>
        <p:nvPicPr>
          <p:cNvPr id="12" name="Picture 10" descr="https://encrypted-tbn0.gstatic.com/images?q=tbn:ANd9GcStxMFrMbqSLNf1EoeKDO0EgVFh8yFeiCbzeZP-RsTs5rAxhEB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3848180" cy="2496489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00034" y="6215082"/>
            <a:ext cx="642942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5357818" y="6215082"/>
            <a:ext cx="642942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900113" y="476250"/>
            <a:ext cx="6645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«Репка»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041900"/>
            <a:ext cx="55721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производство  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распределение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обмен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  потребление</a:t>
            </a:r>
          </a:p>
        </p:txBody>
      </p:sp>
      <p:pic>
        <p:nvPicPr>
          <p:cNvPr id="15364" name="Picture 4" descr="Картинка 8 из 5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196975"/>
            <a:ext cx="5343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357188"/>
            <a:ext cx="6140450" cy="609600"/>
          </a:xfrm>
        </p:spPr>
        <p:txBody>
          <a:bodyPr>
            <a:normAutofit fontScale="92500" lnSpcReduction="10000"/>
          </a:bodyPr>
          <a:lstStyle/>
          <a:p>
            <a:pPr marR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«Мы делили апельсин»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4572000"/>
            <a:ext cx="60721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производство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распределение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обмен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  потребление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4114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04813"/>
            <a:ext cx="6140450" cy="609600"/>
          </a:xfrm>
        </p:spPr>
        <p:txBody>
          <a:bodyPr>
            <a:normAutofit fontScale="77500" lnSpcReduction="20000"/>
          </a:bodyPr>
          <a:lstStyle/>
          <a:p>
            <a:pPr marR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  <a:t>«Робин Бобин Барабек»</a:t>
            </a:r>
          </a:p>
        </p:txBody>
      </p:sp>
      <p:pic>
        <p:nvPicPr>
          <p:cNvPr id="16387" name="Picture 4" descr="Картинка 1 из 1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2588" y="1125538"/>
            <a:ext cx="36814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643438"/>
            <a:ext cx="77152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производство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распределение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обмен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  </a:t>
            </a: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потребление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800</TotalTime>
  <Words>663</Words>
  <Application>Microsoft Office PowerPoint</Application>
  <PresentationFormat>Экран (4:3)</PresentationFormat>
  <Paragraphs>192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159</vt:lpstr>
      <vt:lpstr>Экономика  и её основные участники</vt:lpstr>
      <vt:lpstr> </vt:lpstr>
      <vt:lpstr>Что такое экономика?</vt:lpstr>
      <vt:lpstr>  Экономика   Хозяйство                             Область знаний </vt:lpstr>
      <vt:lpstr>Основные сферы экономики:  </vt:lpstr>
      <vt:lpstr>Назовите сферы экономики:</vt:lpstr>
      <vt:lpstr>Слайд 7</vt:lpstr>
      <vt:lpstr>Слайд 8</vt:lpstr>
      <vt:lpstr>Слайд 9</vt:lpstr>
      <vt:lpstr>Зачем нужна экономика</vt:lpstr>
      <vt:lpstr>Натуральное хозяйство-  это способ организации жизни людей, при котором всё необходимое для жизнедеятельности производится ими самими и только для собственного потребления.  </vt:lpstr>
      <vt:lpstr>? Если твоя семья использует выращенные на даче продукты, можно ли утверждать, что у вас – натуральное хозяйство? </vt:lpstr>
      <vt:lpstr>  Товарное хозяйство-  это способ организации экономической жизни общества, при котором люди, специализируясь в определённых видах деятельности, производят товары и оказывают услуги  для обмена друг с другом. </vt:lpstr>
      <vt:lpstr>Приведите примеры специализации людей в определённых видах деятельности</vt:lpstr>
      <vt:lpstr>Слайд 15</vt:lpstr>
      <vt:lpstr>Основные участники экономики</vt:lpstr>
      <vt:lpstr>Конституция РФ</vt:lpstr>
      <vt:lpstr>Законы</vt:lpstr>
      <vt:lpstr>  </vt:lpstr>
      <vt:lpstr>     </vt:lpstr>
      <vt:lpstr> </vt:lpstr>
      <vt:lpstr> </vt:lpstr>
      <vt:lpstr>Правила  самостоятельной работы</vt:lpstr>
      <vt:lpstr>Слайд 24</vt:lpstr>
      <vt:lpstr>Слайд 25</vt:lpstr>
      <vt:lpstr>Слайд 26</vt:lpstr>
      <vt:lpstr>Слайд 27</vt:lpstr>
      <vt:lpstr>Слайд 28</vt:lpstr>
      <vt:lpstr>Статья 34 п.1 Конституции РФ</vt:lpstr>
      <vt:lpstr>Статья 37 п.1 Конституции РФ</vt:lpstr>
      <vt:lpstr>М  О  Л  О  Д  Ц  Ы !!!</vt:lpstr>
      <vt:lpstr>Домашнее задание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её участники</dc:title>
  <dc:creator>lenovo</dc:creator>
  <cp:lastModifiedBy>Пользователь</cp:lastModifiedBy>
  <cp:revision>84</cp:revision>
  <dcterms:created xsi:type="dcterms:W3CDTF">2013-12-23T19:09:04Z</dcterms:created>
  <dcterms:modified xsi:type="dcterms:W3CDTF">2016-02-01T10:15:44Z</dcterms:modified>
</cp:coreProperties>
</file>